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7" r:id="rId2"/>
    <p:sldId id="257" r:id="rId3"/>
    <p:sldId id="262" r:id="rId4"/>
    <p:sldId id="258" r:id="rId5"/>
    <p:sldId id="260" r:id="rId6"/>
    <p:sldId id="261" r:id="rId7"/>
    <p:sldId id="263" r:id="rId8"/>
    <p:sldId id="283" r:id="rId9"/>
    <p:sldId id="287" r:id="rId10"/>
    <p:sldId id="288" r:id="rId11"/>
    <p:sldId id="264" r:id="rId12"/>
    <p:sldId id="265" r:id="rId13"/>
    <p:sldId id="266" r:id="rId14"/>
    <p:sldId id="291" r:id="rId15"/>
    <p:sldId id="296" r:id="rId16"/>
    <p:sldId id="289" r:id="rId17"/>
    <p:sldId id="290" r:id="rId18"/>
    <p:sldId id="293" r:id="rId19"/>
    <p:sldId id="294"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4" r:id="rId34"/>
    <p:sldId id="311" r:id="rId35"/>
    <p:sldId id="31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3/30/2022</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73DD-04E1-4746-8136-D826617CABD5}"/>
              </a:ext>
            </a:extLst>
          </p:cNvPr>
          <p:cNvSpPr>
            <a:spLocks noGrp="1"/>
          </p:cNvSpPr>
          <p:nvPr>
            <p:ph type="title"/>
          </p:nvPr>
        </p:nvSpPr>
        <p:spPr/>
        <p:txBody>
          <a:bodyPr/>
          <a:lstStyle/>
          <a:p>
            <a:r>
              <a:rPr lang="en-IN" b="1" dirty="0">
                <a:solidFill>
                  <a:schemeClr val="tx1"/>
                </a:solidFill>
                <a:latin typeface="Times New Roman" pitchFamily="18" charset="0"/>
                <a:cs typeface="Times New Roman" pitchFamily="18" charset="0"/>
              </a:rPr>
              <a:t>Complaint Redressal System</a:t>
            </a:r>
          </a:p>
        </p:txBody>
      </p:sp>
      <p:pic>
        <p:nvPicPr>
          <p:cNvPr id="4" name="Content Placeholder 3" descr="complaint-button-virtual-screen-35655228.jpg"/>
          <p:cNvPicPr>
            <a:picLocks noGrp="1" noChangeAspect="1"/>
          </p:cNvPicPr>
          <p:nvPr>
            <p:ph idx="1"/>
          </p:nvPr>
        </p:nvPicPr>
        <p:blipFill>
          <a:blip r:embed="rId2"/>
          <a:srcRect r="426" b="9290"/>
          <a:stretch>
            <a:fillRect/>
          </a:stretch>
        </p:blipFill>
        <p:spPr>
          <a:xfrm>
            <a:off x="0" y="-5134"/>
            <a:ext cx="12226873" cy="6863134"/>
          </a:xfrm>
        </p:spPr>
      </p:pic>
    </p:spTree>
    <p:extLst>
      <p:ext uri="{BB962C8B-B14F-4D97-AF65-F5344CB8AC3E}">
        <p14:creationId xmlns:p14="http://schemas.microsoft.com/office/powerpoint/2010/main" val="298766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3128"/>
          </a:xfrm>
        </p:spPr>
        <p:txBody>
          <a:bodyPr>
            <a:normAutofit fontScale="90000"/>
          </a:bodyPr>
          <a:lstStyle/>
          <a:p>
            <a:r>
              <a:rPr lang="en-IN" sz="3200" b="1" dirty="0">
                <a:solidFill>
                  <a:schemeClr val="tx1"/>
                </a:solidFill>
                <a:latin typeface="Times New Roman" panose="02020603050405020304" pitchFamily="18" charset="0"/>
                <a:cs typeface="Times New Roman" panose="02020603050405020304" pitchFamily="18" charset="0"/>
              </a:rPr>
              <a:t>Disadvantages:</a:t>
            </a:r>
            <a:br>
              <a:rPr lang="en-IN" sz="3200" b="1" dirty="0">
                <a:solidFill>
                  <a:schemeClr val="tx1"/>
                </a:solidFill>
                <a:latin typeface="Times New Roman" panose="02020603050405020304" pitchFamily="18" charset="0"/>
                <a:cs typeface="Times New Roman" panose="02020603050405020304" pitchFamily="18" charset="0"/>
              </a:rPr>
            </a:br>
            <a:br>
              <a:rPr lang="en-IN" sz="3200" b="1" dirty="0">
                <a:solidFill>
                  <a:schemeClr val="tx1"/>
                </a:solidFill>
                <a:latin typeface="Times New Roman" panose="02020603050405020304" pitchFamily="18" charset="0"/>
                <a:cs typeface="Times New Roman" panose="02020603050405020304" pitchFamily="18" charset="0"/>
              </a:rPr>
            </a:b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319841"/>
            <a:ext cx="8880735" cy="4721521"/>
          </a:xfrm>
        </p:spPr>
        <p:txBody>
          <a:bodyPr/>
          <a:lstStyle/>
          <a:p>
            <a:pPr marL="0" indent="0" algn="just">
              <a:buClr>
                <a:schemeClr val="accent1">
                  <a:lumMod val="50000"/>
                </a:schemeClr>
              </a:buClr>
            </a:pPr>
            <a:r>
              <a:rPr lang="en-IN" sz="2000" b="1" dirty="0">
                <a:solidFill>
                  <a:schemeClr val="tx1"/>
                </a:solidFill>
                <a:latin typeface="Times New Roman" panose="02020603050405020304" pitchFamily="18" charset="0"/>
                <a:cs typeface="Times New Roman" panose="02020603050405020304" pitchFamily="18" charset="0"/>
              </a:rPr>
              <a:t>   Lack of procedure:</a:t>
            </a:r>
          </a:p>
          <a:p>
            <a:pPr marL="0" indent="0" algn="just">
              <a:buClr>
                <a:schemeClr val="accent1">
                  <a:lumMod val="50000"/>
                </a:schemeClr>
              </a:buClr>
              <a:buNone/>
            </a:pPr>
            <a:r>
              <a:rPr lang="en-IN" sz="2000"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Inconsistency can lead to confusion and ineffective communication between agents, managers and customers.</a:t>
            </a:r>
            <a:endParaRPr lang="en-IN" b="1" dirty="0">
              <a:solidFill>
                <a:schemeClr val="tx1"/>
              </a:solidFill>
              <a:latin typeface="Times New Roman" panose="02020603050405020304" pitchFamily="18" charset="0"/>
              <a:cs typeface="Times New Roman" panose="02020603050405020304" pitchFamily="18" charset="0"/>
            </a:endParaRPr>
          </a:p>
          <a:p>
            <a:pPr marL="0" indent="0" algn="just">
              <a:buClr>
                <a:schemeClr val="accent1">
                  <a:lumMod val="50000"/>
                </a:schemeClr>
              </a:buClr>
            </a:pPr>
            <a:r>
              <a:rPr lang="en-IN" sz="2000" b="1" dirty="0">
                <a:solidFill>
                  <a:schemeClr val="tx1"/>
                </a:solidFill>
                <a:latin typeface="Times New Roman" panose="02020603050405020304" pitchFamily="18" charset="0"/>
                <a:cs typeface="Times New Roman" panose="02020603050405020304" pitchFamily="18" charset="0"/>
              </a:rPr>
              <a:t>   Late resolution</a:t>
            </a:r>
            <a:r>
              <a:rPr lang="en-IN" dirty="0">
                <a:solidFill>
                  <a:schemeClr val="tx1"/>
                </a:solidFill>
                <a:latin typeface="Times New Roman" panose="02020603050405020304" pitchFamily="18" charset="0"/>
                <a:cs typeface="Times New Roman" panose="02020603050405020304" pitchFamily="18" charset="0"/>
              </a:rPr>
              <a:t>:</a:t>
            </a:r>
          </a:p>
          <a:p>
            <a:pPr marL="0" indent="0" algn="just">
              <a:buClr>
                <a:schemeClr val="accent1">
                  <a:lumMod val="50000"/>
                </a:schemeClr>
              </a:buClr>
              <a:buNone/>
            </a:pPr>
            <a:r>
              <a:rPr lang="en-IN" dirty="0">
                <a:solidFill>
                  <a:schemeClr val="tx1"/>
                </a:solidFill>
                <a:latin typeface="Times New Roman" panose="02020603050405020304" pitchFamily="18" charset="0"/>
                <a:cs typeface="Times New Roman" panose="02020603050405020304" pitchFamily="18" charset="0"/>
              </a:rPr>
              <a:t>      A complaint that is resolved weeks or even months after it’s received paves the way for further customer dissatisfaction and new complaints about how long it takes to resolve issues. </a:t>
            </a:r>
          </a:p>
          <a:p>
            <a:pPr marL="0" indent="0" algn="just">
              <a:buClr>
                <a:schemeClr val="accent1">
                  <a:lumMod val="50000"/>
                </a:schemeClr>
              </a:buClr>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556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2000"/>
          </a:xfrm>
        </p:spPr>
        <p:txBody>
          <a:bodyPr>
            <a:normAutofit/>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System Requirements :</a:t>
            </a:r>
            <a:endParaRPr lang="en-IN" sz="3200" b="1" dirty="0">
              <a:solidFill>
                <a:schemeClr val="tx1">
                  <a:lumMod val="95000"/>
                  <a:lumOff val="5000"/>
                </a:schemeClr>
              </a:solidFill>
            </a:endParaRPr>
          </a:p>
        </p:txBody>
      </p:sp>
      <p:sp>
        <p:nvSpPr>
          <p:cNvPr id="3" name="Content Placeholder 2"/>
          <p:cNvSpPr>
            <a:spLocks noGrp="1"/>
          </p:cNvSpPr>
          <p:nvPr>
            <p:ph idx="1"/>
          </p:nvPr>
        </p:nvSpPr>
        <p:spPr>
          <a:xfrm>
            <a:off x="677334" y="1527049"/>
            <a:ext cx="8596668" cy="4514314"/>
          </a:xfrm>
        </p:spPr>
        <p:txBody>
          <a:bodyPr>
            <a:normAutofit/>
          </a:bodyPr>
          <a:lstStyle/>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The Basic System Requirements for Running this project are listed below:</a:t>
            </a:r>
          </a:p>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Angular, STS and MySQL to be installed to the system</a:t>
            </a:r>
          </a:p>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572 MB Random Access Memory</a:t>
            </a:r>
          </a:p>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200 MB of Free Space on Hard Disk</a:t>
            </a:r>
          </a:p>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Microsoft Windows XP or Linux or Equivalent OS</a:t>
            </a:r>
          </a:p>
          <a:p>
            <a:pPr marL="285750" indent="-285750"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Web Browser Internet Explorer Version 10</a:t>
            </a:r>
          </a:p>
          <a:p>
            <a:pPr algn="just"/>
            <a:endParaRPr lang="en-IN" sz="2000" dirty="0"/>
          </a:p>
        </p:txBody>
      </p:sp>
    </p:spTree>
    <p:extLst>
      <p:ext uri="{BB962C8B-B14F-4D97-AF65-F5344CB8AC3E}">
        <p14:creationId xmlns:p14="http://schemas.microsoft.com/office/powerpoint/2010/main" val="307955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2272"/>
          </a:xfrm>
        </p:spPr>
        <p:txBody>
          <a:bodyPr>
            <a:normAutofit/>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Tools &amp; Languages Used :</a:t>
            </a:r>
            <a:endParaRPr lang="en-IN" sz="3200" b="1" dirty="0">
              <a:solidFill>
                <a:schemeClr val="tx1">
                  <a:lumMod val="95000"/>
                  <a:lumOff val="5000"/>
                </a:schemeClr>
              </a:solidFill>
            </a:endParaRPr>
          </a:p>
        </p:txBody>
      </p:sp>
      <p:sp>
        <p:nvSpPr>
          <p:cNvPr id="3" name="Content Placeholder 2"/>
          <p:cNvSpPr>
            <a:spLocks noGrp="1"/>
          </p:cNvSpPr>
          <p:nvPr>
            <p:ph sz="half" idx="1"/>
          </p:nvPr>
        </p:nvSpPr>
        <p:spPr>
          <a:xfrm>
            <a:off x="996696" y="1655064"/>
            <a:ext cx="4389120" cy="4386297"/>
          </a:xfrm>
        </p:spPr>
        <p:txBody>
          <a:bodyPr>
            <a:normAutofit/>
          </a:bodyPr>
          <a:lstStyle/>
          <a:p>
            <a:pPr marL="285750" indent="-285750">
              <a:lnSpc>
                <a:spcPct val="150000"/>
              </a:lnSpc>
              <a:buClr>
                <a:schemeClr val="accent1">
                  <a:lumMod val="50000"/>
                </a:schemeClr>
              </a:buClr>
              <a:buFont typeface="Wingdings" panose="05000000000000000000" pitchFamily="2" charset="2"/>
              <a:buChar char="q"/>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Front End</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Visual Studio                                </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Angular</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Html</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CSS</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BOOTSTRAP</a:t>
            </a:r>
          </a:p>
          <a:p>
            <a:endParaRPr lang="en-IN" sz="2000" dirty="0"/>
          </a:p>
        </p:txBody>
      </p:sp>
      <p:sp>
        <p:nvSpPr>
          <p:cNvPr id="4" name="Content Placeholder 3"/>
          <p:cNvSpPr>
            <a:spLocks noGrp="1"/>
          </p:cNvSpPr>
          <p:nvPr>
            <p:ph sz="half" idx="2"/>
          </p:nvPr>
        </p:nvSpPr>
        <p:spPr>
          <a:xfrm>
            <a:off x="5449824" y="1656271"/>
            <a:ext cx="4489704" cy="4385089"/>
          </a:xfrm>
        </p:spPr>
        <p:txBody>
          <a:bodyPr/>
          <a:lstStyle/>
          <a:p>
            <a:pPr marL="285750" indent="-285750">
              <a:lnSpc>
                <a:spcPct val="150000"/>
              </a:lnSpc>
              <a:buClr>
                <a:schemeClr val="accent1">
                  <a:lumMod val="50000"/>
                </a:schemeClr>
              </a:buClr>
              <a:buFont typeface="Wingdings" pitchFamily="2" charset="2"/>
              <a:buChar char="q"/>
              <a:defRPr/>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Back End</a:t>
            </a:r>
          </a:p>
          <a:p>
            <a:pPr lvl="1">
              <a:lnSpc>
                <a:spcPct val="150000"/>
              </a:lnSpc>
              <a:buClr>
                <a:schemeClr val="accent1">
                  <a:lumMod val="50000"/>
                </a:schemeClr>
              </a:buClr>
              <a:buFont typeface="Wingdings"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MySQL </a:t>
            </a:r>
          </a:p>
          <a:p>
            <a:pPr lvl="1">
              <a:lnSpc>
                <a:spcPct val="150000"/>
              </a:lnSpc>
              <a:buClr>
                <a:schemeClr val="accent1">
                  <a:lumMod val="50000"/>
                </a:schemeClr>
              </a:buClr>
              <a:buFont typeface="Wingdings"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Spring Tool Suite</a:t>
            </a:r>
          </a:p>
          <a:p>
            <a:pPr lvl="1">
              <a:lnSpc>
                <a:spcPct val="150000"/>
              </a:lnSpc>
              <a:buClr>
                <a:schemeClr val="accent1">
                  <a:lumMod val="50000"/>
                </a:schemeClr>
              </a:buClr>
              <a:buFont typeface="Wingdings"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Eclipse IDE</a:t>
            </a:r>
          </a:p>
          <a:p>
            <a:pPr lvl="1">
              <a:lnSpc>
                <a:spcPct val="150000"/>
              </a:lnSpc>
              <a:buClr>
                <a:schemeClr val="accent1">
                  <a:lumMod val="50000"/>
                </a:schemeClr>
              </a:buClr>
              <a:buFont typeface="Wingdings"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Spring Boot</a:t>
            </a:r>
          </a:p>
          <a:p>
            <a:endParaRPr lang="en-IN" dirty="0"/>
          </a:p>
        </p:txBody>
      </p:sp>
    </p:spTree>
    <p:extLst>
      <p:ext uri="{BB962C8B-B14F-4D97-AF65-F5344CB8AC3E}">
        <p14:creationId xmlns:p14="http://schemas.microsoft.com/office/powerpoint/2010/main" val="125316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3440"/>
          </a:xfrm>
        </p:spPr>
        <p:txBody>
          <a:bodyPr>
            <a:normAutofit/>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Features Available :</a:t>
            </a:r>
            <a:endParaRPr lang="en-IN" sz="3200" b="1" dirty="0">
              <a:solidFill>
                <a:schemeClr val="tx1">
                  <a:lumMod val="95000"/>
                  <a:lumOff val="5000"/>
                </a:schemeClr>
              </a:solidFill>
            </a:endParaRPr>
          </a:p>
        </p:txBody>
      </p:sp>
      <p:sp>
        <p:nvSpPr>
          <p:cNvPr id="3" name="Content Placeholder 2"/>
          <p:cNvSpPr>
            <a:spLocks noGrp="1"/>
          </p:cNvSpPr>
          <p:nvPr>
            <p:ph sz="half" idx="1"/>
          </p:nvPr>
        </p:nvSpPr>
        <p:spPr>
          <a:xfrm>
            <a:off x="1100028" y="1362974"/>
            <a:ext cx="7673035" cy="5121676"/>
          </a:xfrm>
        </p:spPr>
        <p:txBody>
          <a:bodyPr>
            <a:normAutofit/>
          </a:bodyPr>
          <a:lstStyle/>
          <a:p>
            <a:pPr marL="285750" indent="-285750" algn="just">
              <a:lnSpc>
                <a:spcPct val="150000"/>
              </a:lnSpc>
              <a:buClr>
                <a:schemeClr val="accent1">
                  <a:lumMod val="50000"/>
                </a:schemeClr>
              </a:buClr>
              <a:buFont typeface="Wingdings" pitchFamily="2" charset="2"/>
              <a:buChar char="q"/>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Admin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                                                                                                </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Manager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Customer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Complaints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Feedbacks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Update And Delete</a:t>
            </a: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endParaRPr lang="en-IN" dirty="0"/>
          </a:p>
        </p:txBody>
      </p:sp>
      <p:sp>
        <p:nvSpPr>
          <p:cNvPr id="4" name="Content Placeholder 3"/>
          <p:cNvSpPr>
            <a:spLocks noGrp="1"/>
          </p:cNvSpPr>
          <p:nvPr>
            <p:ph sz="half" idx="2"/>
          </p:nvPr>
        </p:nvSpPr>
        <p:spPr>
          <a:xfrm>
            <a:off x="5736951" y="1345722"/>
            <a:ext cx="4184034" cy="5156180"/>
          </a:xfrm>
        </p:spPr>
        <p:txBody>
          <a:bodyPr>
            <a:noAutofit/>
          </a:bodyPr>
          <a:lstStyle/>
          <a:p>
            <a:pPr marL="285750" lvl="0" indent="-285750" algn="just">
              <a:lnSpc>
                <a:spcPct val="150000"/>
              </a:lnSpc>
              <a:buClr>
                <a:schemeClr val="accent1">
                  <a:lumMod val="50000"/>
                </a:schemeClr>
              </a:buClr>
              <a:buFont typeface="Wingdings" panose="05000000000000000000" pitchFamily="2" charset="2"/>
              <a:buChar char="q"/>
              <a:defRPr/>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Customer</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Complaint</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Send Feedback</a:t>
            </a:r>
          </a:p>
          <a:p>
            <a:pPr lvl="1">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pPr algn="just">
              <a:lnSpc>
                <a:spcPct val="170000"/>
              </a:lnSpc>
            </a:pPr>
            <a:endParaRPr lang="en-IN" sz="2400" dirty="0"/>
          </a:p>
        </p:txBody>
      </p:sp>
    </p:spTree>
    <p:extLst>
      <p:ext uri="{BB962C8B-B14F-4D97-AF65-F5344CB8AC3E}">
        <p14:creationId xmlns:p14="http://schemas.microsoft.com/office/powerpoint/2010/main" val="254711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DA86-E628-4890-B543-D05B08E764BE}"/>
              </a:ext>
            </a:extLst>
          </p:cNvPr>
          <p:cNvSpPr>
            <a:spLocks noGrp="1"/>
          </p:cNvSpPr>
          <p:nvPr>
            <p:ph type="title"/>
          </p:nvPr>
        </p:nvSpPr>
        <p:spPr>
          <a:xfrm>
            <a:off x="677334" y="655608"/>
            <a:ext cx="8596668" cy="522028"/>
          </a:xfrm>
        </p:spPr>
        <p:txBody>
          <a:bodyPr>
            <a:normAutofit fontScale="90000"/>
          </a:bodyPr>
          <a:lstStyle/>
          <a:p>
            <a:r>
              <a:rPr lang="en-GB" sz="3600" b="1" dirty="0">
                <a:solidFill>
                  <a:schemeClr val="tx1">
                    <a:lumMod val="95000"/>
                    <a:lumOff val="5000"/>
                  </a:schemeClr>
                </a:solidFill>
                <a:latin typeface="Times New Roman" panose="02020603050405020304" pitchFamily="18" charset="0"/>
                <a:cs typeface="Times New Roman" panose="02020603050405020304" pitchFamily="18" charset="0"/>
              </a:rPr>
              <a:t>Features Available :</a:t>
            </a:r>
            <a:endParaRPr lang="en-IN" dirty="0"/>
          </a:p>
        </p:txBody>
      </p:sp>
      <p:sp>
        <p:nvSpPr>
          <p:cNvPr id="3" name="Content Placeholder 2">
            <a:extLst>
              <a:ext uri="{FF2B5EF4-FFF2-40B4-BE49-F238E27FC236}">
                <a16:creationId xmlns:a16="http://schemas.microsoft.com/office/drawing/2014/main" id="{E49998A4-C652-41F8-A98D-2966BE091D51}"/>
              </a:ext>
            </a:extLst>
          </p:cNvPr>
          <p:cNvSpPr>
            <a:spLocks noGrp="1"/>
          </p:cNvSpPr>
          <p:nvPr>
            <p:ph sz="half" idx="1"/>
          </p:nvPr>
        </p:nvSpPr>
        <p:spPr>
          <a:xfrm>
            <a:off x="1332941" y="1362974"/>
            <a:ext cx="4184035" cy="4678387"/>
          </a:xfrm>
        </p:spPr>
        <p:txBody>
          <a:bodyPr/>
          <a:lstStyle/>
          <a:p>
            <a:pPr marL="285750" indent="-285750" algn="just">
              <a:lnSpc>
                <a:spcPct val="150000"/>
              </a:lnSpc>
              <a:buClr>
                <a:schemeClr val="accent1">
                  <a:lumMod val="50000"/>
                </a:schemeClr>
              </a:buClr>
              <a:buFont typeface="Wingdings" panose="05000000000000000000" pitchFamily="2" charset="2"/>
              <a:buChar char="q"/>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Manager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Complaints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Feedbacks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Assign 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pPr marL="457200" lvl="1" indent="0" algn="just">
              <a:lnSpc>
                <a:spcPct val="170000"/>
              </a:lnSpc>
              <a:buNone/>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gn="just">
              <a:lnSpc>
                <a:spcPct val="170000"/>
              </a:lnSpc>
              <a:buFont typeface="Wingdings" panose="05000000000000000000" pitchFamily="2" charset="2"/>
              <a:buChar char="q"/>
            </a:pPr>
            <a:endParaRPr lang="en-GB" sz="2900" dirty="0">
              <a:latin typeface="Times New Roman" panose="02020603050405020304" pitchFamily="18" charset="0"/>
              <a:ea typeface="Arial Unicode MS" panose="020B0604020202020204" pitchFamily="34" charset="-128"/>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27CB9163-E98B-4605-8ECE-79F8EF7C3CBE}"/>
              </a:ext>
            </a:extLst>
          </p:cNvPr>
          <p:cNvSpPr>
            <a:spLocks noGrp="1"/>
          </p:cNvSpPr>
          <p:nvPr>
            <p:ph sz="half" idx="2"/>
          </p:nvPr>
        </p:nvSpPr>
        <p:spPr>
          <a:xfrm>
            <a:off x="5736951" y="1337095"/>
            <a:ext cx="4184034" cy="4712894"/>
          </a:xfrm>
        </p:spPr>
        <p:txBody>
          <a:bodyPr/>
          <a:lstStyle/>
          <a:p>
            <a:pPr marL="285750" lvl="0" indent="-285750" algn="just">
              <a:lnSpc>
                <a:spcPct val="150000"/>
              </a:lnSpc>
              <a:buClr>
                <a:schemeClr val="accent1">
                  <a:lumMod val="50000"/>
                </a:schemeClr>
              </a:buClr>
              <a:buFont typeface="Wingdings" panose="05000000000000000000" pitchFamily="2" charset="2"/>
              <a:buChar char="q"/>
              <a:defRPr/>
            </a:pPr>
            <a:r>
              <a:rPr lang="en-GB" sz="2000" b="1" dirty="0">
                <a:latin typeface="Times New Roman" panose="02020603050405020304" pitchFamily="18" charset="0"/>
                <a:ea typeface="Arial Unicode MS" panose="020B0604020202020204" pitchFamily="34" charset="-128"/>
                <a:cs typeface="Times New Roman" panose="02020603050405020304" pitchFamily="18" charset="0"/>
              </a:rPr>
              <a:t>Engineer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Register</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Login</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View Complaint</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Resolve issue</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Update status</a:t>
            </a:r>
          </a:p>
          <a:p>
            <a:pPr lvl="1" algn="just">
              <a:lnSpc>
                <a:spcPct val="150000"/>
              </a:lnSpc>
              <a:buClr>
                <a:schemeClr val="accent1">
                  <a:lumMod val="50000"/>
                </a:schemeClr>
              </a:buClr>
              <a:buFont typeface="Wingdings" panose="05000000000000000000" pitchFamily="2" charset="2"/>
              <a:buChar char="q"/>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Logout</a:t>
            </a:r>
          </a:p>
          <a:p>
            <a:endParaRPr lang="en-IN" dirty="0"/>
          </a:p>
        </p:txBody>
      </p:sp>
    </p:spTree>
    <p:extLst>
      <p:ext uri="{BB962C8B-B14F-4D97-AF65-F5344CB8AC3E}">
        <p14:creationId xmlns:p14="http://schemas.microsoft.com/office/powerpoint/2010/main" val="137792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572C6-D0CA-41CC-9B73-D9C3D029E0B1}"/>
              </a:ext>
            </a:extLst>
          </p:cNvPr>
          <p:cNvSpPr>
            <a:spLocks noGrp="1"/>
          </p:cNvSpPr>
          <p:nvPr>
            <p:ph type="title"/>
          </p:nvPr>
        </p:nvSpPr>
        <p:spPr>
          <a:xfrm>
            <a:off x="677334" y="609600"/>
            <a:ext cx="8596668" cy="1075028"/>
          </a:xfrm>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APPLICATION FLOW</a:t>
            </a:r>
            <a:endParaRPr lang="en-IN" sz="2800" dirty="0"/>
          </a:p>
        </p:txBody>
      </p:sp>
      <p:pic>
        <p:nvPicPr>
          <p:cNvPr id="5" name="Content Placeholder 4">
            <a:extLst>
              <a:ext uri="{FF2B5EF4-FFF2-40B4-BE49-F238E27FC236}">
                <a16:creationId xmlns:a16="http://schemas.microsoft.com/office/drawing/2014/main" id="{21A3B296-51E4-4AC3-A4AA-0A0E34BA0A9F}"/>
              </a:ext>
            </a:extLst>
          </p:cNvPr>
          <p:cNvPicPr>
            <a:picLocks noGrp="1" noChangeAspect="1"/>
          </p:cNvPicPr>
          <p:nvPr>
            <p:ph idx="1"/>
          </p:nvPr>
        </p:nvPicPr>
        <p:blipFill>
          <a:blip r:embed="rId2"/>
          <a:stretch>
            <a:fillRect/>
          </a:stretch>
        </p:blipFill>
        <p:spPr>
          <a:xfrm>
            <a:off x="1553277" y="1676001"/>
            <a:ext cx="7073507" cy="4357397"/>
          </a:xfrm>
        </p:spPr>
      </p:pic>
    </p:spTree>
    <p:extLst>
      <p:ext uri="{BB962C8B-B14F-4D97-AF65-F5344CB8AC3E}">
        <p14:creationId xmlns:p14="http://schemas.microsoft.com/office/powerpoint/2010/main" val="83643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7784" y="676656"/>
            <a:ext cx="2627642"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ADMIN FLOW</a:t>
            </a:r>
          </a:p>
        </p:txBody>
      </p:sp>
      <p:pic>
        <p:nvPicPr>
          <p:cNvPr id="5" name="Picture 4">
            <a:extLst>
              <a:ext uri="{FF2B5EF4-FFF2-40B4-BE49-F238E27FC236}">
                <a16:creationId xmlns:a16="http://schemas.microsoft.com/office/drawing/2014/main" id="{0B993B88-1C29-4334-B718-489BC18DFE3D}"/>
              </a:ext>
            </a:extLst>
          </p:cNvPr>
          <p:cNvPicPr>
            <a:picLocks noChangeAspect="1"/>
          </p:cNvPicPr>
          <p:nvPr/>
        </p:nvPicPr>
        <p:blipFill>
          <a:blip r:embed="rId2"/>
          <a:stretch>
            <a:fillRect/>
          </a:stretch>
        </p:blipFill>
        <p:spPr>
          <a:xfrm>
            <a:off x="1008449" y="1770384"/>
            <a:ext cx="8248650" cy="3125500"/>
          </a:xfrm>
          <a:prstGeom prst="rect">
            <a:avLst/>
          </a:prstGeom>
        </p:spPr>
      </p:pic>
    </p:spTree>
    <p:extLst>
      <p:ext uri="{BB962C8B-B14F-4D97-AF65-F5344CB8AC3E}">
        <p14:creationId xmlns:p14="http://schemas.microsoft.com/office/powerpoint/2010/main" val="62367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3504" y="163902"/>
            <a:ext cx="2329484" cy="1015663"/>
          </a:xfrm>
          <a:prstGeom prst="rect">
            <a:avLst/>
          </a:prstGeom>
          <a:noFill/>
        </p:spPr>
        <p:txBody>
          <a:bodyPr wrap="square" rtlCol="0">
            <a:spAutoFit/>
          </a:bodyPr>
          <a:lstStyle/>
          <a:p>
            <a:endParaRPr lang="en-IN" sz="32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USER FLOW</a:t>
            </a:r>
          </a:p>
        </p:txBody>
      </p:sp>
      <p:pic>
        <p:nvPicPr>
          <p:cNvPr id="5" name="Picture 4">
            <a:extLst>
              <a:ext uri="{FF2B5EF4-FFF2-40B4-BE49-F238E27FC236}">
                <a16:creationId xmlns:a16="http://schemas.microsoft.com/office/drawing/2014/main" id="{5E64DA46-5C17-46A7-BA84-316EEBEAF207}"/>
              </a:ext>
            </a:extLst>
          </p:cNvPr>
          <p:cNvPicPr>
            <a:picLocks noChangeAspect="1"/>
          </p:cNvPicPr>
          <p:nvPr/>
        </p:nvPicPr>
        <p:blipFill>
          <a:blip r:embed="rId2"/>
          <a:stretch>
            <a:fillRect/>
          </a:stretch>
        </p:blipFill>
        <p:spPr>
          <a:xfrm>
            <a:off x="2214631" y="1689599"/>
            <a:ext cx="6128158" cy="4283010"/>
          </a:xfrm>
          <a:prstGeom prst="rect">
            <a:avLst/>
          </a:prstGeom>
        </p:spPr>
      </p:pic>
    </p:spTree>
    <p:extLst>
      <p:ext uri="{BB962C8B-B14F-4D97-AF65-F5344CB8AC3E}">
        <p14:creationId xmlns:p14="http://schemas.microsoft.com/office/powerpoint/2010/main" val="164343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69C4-A5E1-4979-8706-03D44473AEA7}"/>
              </a:ext>
            </a:extLst>
          </p:cNvPr>
          <p:cNvSpPr>
            <a:spLocks noGrp="1"/>
          </p:cNvSpPr>
          <p:nvPr>
            <p:ph type="title"/>
          </p:nvPr>
        </p:nvSpPr>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MANAGER FLOW</a:t>
            </a:r>
          </a:p>
        </p:txBody>
      </p:sp>
      <p:pic>
        <p:nvPicPr>
          <p:cNvPr id="5" name="Content Placeholder 4">
            <a:extLst>
              <a:ext uri="{FF2B5EF4-FFF2-40B4-BE49-F238E27FC236}">
                <a16:creationId xmlns:a16="http://schemas.microsoft.com/office/drawing/2014/main" id="{7D37289E-1992-4A1E-B2C7-3D70A036DE52}"/>
              </a:ext>
            </a:extLst>
          </p:cNvPr>
          <p:cNvPicPr>
            <a:picLocks noGrp="1" noChangeAspect="1"/>
          </p:cNvPicPr>
          <p:nvPr>
            <p:ph idx="1"/>
          </p:nvPr>
        </p:nvPicPr>
        <p:blipFill>
          <a:blip r:embed="rId2"/>
          <a:stretch>
            <a:fillRect/>
          </a:stretch>
        </p:blipFill>
        <p:spPr>
          <a:xfrm>
            <a:off x="2382198" y="1806818"/>
            <a:ext cx="5834567" cy="4109002"/>
          </a:xfrm>
        </p:spPr>
      </p:pic>
    </p:spTree>
    <p:extLst>
      <p:ext uri="{BB962C8B-B14F-4D97-AF65-F5344CB8AC3E}">
        <p14:creationId xmlns:p14="http://schemas.microsoft.com/office/powerpoint/2010/main" val="242269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0AB-EE9F-4280-9935-628019593697}"/>
              </a:ext>
            </a:extLst>
          </p:cNvPr>
          <p:cNvSpPr>
            <a:spLocks noGrp="1"/>
          </p:cNvSpPr>
          <p:nvPr>
            <p:ph type="title"/>
          </p:nvPr>
        </p:nvSpPr>
        <p:spPr/>
        <p:txBody>
          <a:bodyPr>
            <a:normAutofit/>
          </a:bodyPr>
          <a:lstStyle/>
          <a:p>
            <a:r>
              <a:rPr lang="en-IN" sz="2800" b="1" dirty="0">
                <a:solidFill>
                  <a:schemeClr val="tx1">
                    <a:lumMod val="95000"/>
                    <a:lumOff val="5000"/>
                  </a:schemeClr>
                </a:solidFill>
                <a:latin typeface="Times New Roman" pitchFamily="18" charset="0"/>
                <a:cs typeface="Times New Roman" pitchFamily="18" charset="0"/>
              </a:rPr>
              <a:t>ENGINEER FLOW</a:t>
            </a:r>
            <a:endParaRPr lang="en-IN" sz="2800" dirty="0"/>
          </a:p>
        </p:txBody>
      </p:sp>
      <p:pic>
        <p:nvPicPr>
          <p:cNvPr id="5" name="Content Placeholder 4">
            <a:extLst>
              <a:ext uri="{FF2B5EF4-FFF2-40B4-BE49-F238E27FC236}">
                <a16:creationId xmlns:a16="http://schemas.microsoft.com/office/drawing/2014/main" id="{571F067E-93A0-4AD2-BF1D-986B8A2F79B5}"/>
              </a:ext>
            </a:extLst>
          </p:cNvPr>
          <p:cNvPicPr>
            <a:picLocks noGrp="1" noChangeAspect="1"/>
          </p:cNvPicPr>
          <p:nvPr>
            <p:ph idx="1"/>
          </p:nvPr>
        </p:nvPicPr>
        <p:blipFill>
          <a:blip r:embed="rId2"/>
          <a:stretch>
            <a:fillRect/>
          </a:stretch>
        </p:blipFill>
        <p:spPr>
          <a:xfrm>
            <a:off x="2264565" y="1872680"/>
            <a:ext cx="6046283" cy="3970534"/>
          </a:xfrm>
        </p:spPr>
      </p:pic>
    </p:spTree>
    <p:extLst>
      <p:ext uri="{BB962C8B-B14F-4D97-AF65-F5344CB8AC3E}">
        <p14:creationId xmlns:p14="http://schemas.microsoft.com/office/powerpoint/2010/main" val="260575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0936"/>
            <a:ext cx="8596668" cy="790352"/>
          </a:xfrm>
        </p:spPr>
        <p:txBody>
          <a:bodyPr>
            <a:normAutofit/>
          </a:bodyPr>
          <a:lstStyle/>
          <a:p>
            <a:pPr algn="ctr"/>
            <a:r>
              <a:rPr lang="en-IN" b="1" dirty="0">
                <a:solidFill>
                  <a:schemeClr val="tx1">
                    <a:lumMod val="95000"/>
                    <a:lumOff val="5000"/>
                  </a:schemeClr>
                </a:solidFill>
                <a:latin typeface="Times New Roman" panose="02020603050405020304" pitchFamily="18" charset="0"/>
                <a:cs typeface="Times New Roman" panose="02020603050405020304" pitchFamily="18" charset="0"/>
              </a:rPr>
              <a:t>         GROUP - 08</a:t>
            </a:r>
          </a:p>
        </p:txBody>
      </p:sp>
      <p:sp>
        <p:nvSpPr>
          <p:cNvPr id="3" name="Content Placeholder 2"/>
          <p:cNvSpPr>
            <a:spLocks noGrp="1"/>
          </p:cNvSpPr>
          <p:nvPr>
            <p:ph sz="half" idx="1"/>
          </p:nvPr>
        </p:nvSpPr>
        <p:spPr>
          <a:xfrm>
            <a:off x="677334" y="1426464"/>
            <a:ext cx="4863930" cy="4614897"/>
          </a:xfrm>
          <a:solidFill>
            <a:schemeClr val="bg1"/>
          </a:solidFill>
        </p:spPr>
        <p:txBody>
          <a:bodyPr>
            <a:normAutofit/>
          </a:bodyPr>
          <a:lstStyle/>
          <a:p>
            <a:pPr>
              <a:buClr>
                <a:schemeClr val="accent1">
                  <a:lumMod val="50000"/>
                </a:schemeClr>
              </a:buClr>
            </a:pPr>
            <a:r>
              <a:rPr lang="en-US" sz="2400" b="1" dirty="0">
                <a:latin typeface="Times New Roman" panose="02020603050405020304" pitchFamily="18" charset="0"/>
                <a:cs typeface="Times New Roman" panose="02020603050405020304" pitchFamily="18" charset="0"/>
              </a:rPr>
              <a:t>FRONT END </a:t>
            </a:r>
          </a:p>
          <a:p>
            <a:pPr>
              <a:buNone/>
            </a:pPr>
            <a:endParaRPr lang="en-US" sz="2400" b="1" dirty="0">
              <a:latin typeface="Times New Roman" panose="02020603050405020304" pitchFamily="18" charset="0"/>
              <a:cs typeface="Times New Roman" panose="02020603050405020304" pitchFamily="18" charset="0"/>
            </a:endParaRPr>
          </a:p>
          <a:p>
            <a:pPr>
              <a:buClr>
                <a:schemeClr val="accent1">
                  <a:lumMod val="50000"/>
                </a:schemeClr>
              </a:buClr>
              <a:buFont typeface="Wingdings" pitchFamily="2" charset="2"/>
              <a:buChar char="q"/>
            </a:pPr>
            <a:r>
              <a:rPr lang="en-US" dirty="0">
                <a:solidFill>
                  <a:schemeClr val="tx1"/>
                </a:solidFill>
                <a:latin typeface="Times New Roman" pitchFamily="18" charset="0"/>
                <a:cs typeface="Times New Roman" pitchFamily="18" charset="0"/>
              </a:rPr>
              <a:t>Shinde Nikita Navanath</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itchFamily="18" charset="0"/>
                <a:cs typeface="Times New Roman" pitchFamily="18" charset="0"/>
              </a:rPr>
              <a:t>2486701</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itchFamily="2" charset="2"/>
              <a:buChar char="q"/>
            </a:pPr>
            <a:r>
              <a:rPr lang="en-US" dirty="0">
                <a:solidFill>
                  <a:schemeClr val="tx1"/>
                </a:solidFill>
                <a:latin typeface="Times New Roman" pitchFamily="18" charset="0"/>
                <a:cs typeface="Times New Roman" pitchFamily="18" charset="0"/>
              </a:rPr>
              <a:t>Vemula Poornima                       2487155</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itchFamily="2" charset="2"/>
              <a:buChar char="q"/>
            </a:pPr>
            <a:r>
              <a:rPr lang="en-IN" dirty="0">
                <a:solidFill>
                  <a:schemeClr val="tx1"/>
                </a:solidFill>
                <a:latin typeface="Times New Roman" pitchFamily="18" charset="0"/>
                <a:cs typeface="Times New Roman" pitchFamily="18" charset="0"/>
              </a:rPr>
              <a:t>Shreya K S				  2486997</a:t>
            </a:r>
          </a:p>
          <a:p>
            <a:pPr>
              <a:buClr>
                <a:schemeClr val="accent1">
                  <a:lumMod val="50000"/>
                </a:schemeClr>
              </a:buClr>
              <a:buFont typeface="Wingdings" pitchFamily="2" charset="2"/>
              <a:buChar char="q"/>
            </a:pPr>
            <a:r>
              <a:rPr lang="en-IN" dirty="0">
                <a:solidFill>
                  <a:schemeClr val="tx1"/>
                </a:solidFill>
                <a:latin typeface="Times New Roman" pitchFamily="18" charset="0"/>
                <a:cs typeface="Times New Roman" pitchFamily="18" charset="0"/>
              </a:rPr>
              <a:t>Umme </a:t>
            </a:r>
            <a:r>
              <a:rPr lang="en-US" dirty="0">
                <a:solidFill>
                  <a:schemeClr val="tx1"/>
                </a:solidFill>
                <a:latin typeface="Times New Roman" pitchFamily="18" charset="0"/>
                <a:cs typeface="Times New Roman" pitchFamily="18" charset="0"/>
              </a:rPr>
              <a:t>Hani R</a:t>
            </a:r>
            <a:r>
              <a:rPr lang="en-IN"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2487435</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itchFamily="2" charset="2"/>
              <a:buChar char="q"/>
            </a:pPr>
            <a:r>
              <a:rPr lang="en-US" dirty="0">
                <a:solidFill>
                  <a:schemeClr val="tx1"/>
                </a:solidFill>
                <a:latin typeface="Times New Roman" pitchFamily="18" charset="0"/>
                <a:cs typeface="Times New Roman" pitchFamily="18" charset="0"/>
              </a:rPr>
              <a:t>Yerasi Gopinatha Reddy</a:t>
            </a:r>
            <a:r>
              <a:rPr lang="en-IN"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2483780</a:t>
            </a:r>
            <a:r>
              <a:rPr lang="en-IN" dirty="0">
                <a:latin typeface="Times New Roman" pitchFamily="18" charset="0"/>
                <a:cs typeface="Times New Roman" pitchFamily="18" charset="0"/>
              </a:rPr>
              <a:t>		</a:t>
            </a:r>
          </a:p>
          <a:p>
            <a:pPr marL="0" indent="0">
              <a:buNone/>
            </a:pPr>
            <a:endParaRPr lang="en-IN"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a:p>
            <a:pPr>
              <a:buFont typeface="Wingdings" panose="05000000000000000000" pitchFamily="2" charset="2"/>
              <a:buChar char="q"/>
            </a:pPr>
            <a:endParaRPr lang="en-IN" dirty="0">
              <a:latin typeface="Times New Roman" pitchFamily="18" charset="0"/>
              <a:cs typeface="Times New Roman" pitchFamily="18" charset="0"/>
            </a:endParaRPr>
          </a:p>
          <a:p>
            <a:pPr>
              <a:buFont typeface="Wingdings" panose="05000000000000000000" pitchFamily="2" charset="2"/>
              <a:buChar char="q"/>
            </a:pPr>
            <a:endParaRPr lang="en-IN" dirty="0"/>
          </a:p>
        </p:txBody>
      </p:sp>
      <p:sp>
        <p:nvSpPr>
          <p:cNvPr id="4" name="Content Placeholder 3"/>
          <p:cNvSpPr>
            <a:spLocks noGrp="1"/>
          </p:cNvSpPr>
          <p:nvPr>
            <p:ph sz="half" idx="2"/>
          </p:nvPr>
        </p:nvSpPr>
        <p:spPr>
          <a:xfrm>
            <a:off x="5769863" y="1371600"/>
            <a:ext cx="5884423" cy="4669763"/>
          </a:xfrm>
        </p:spPr>
        <p:txBody>
          <a:bodyPr>
            <a:normAutofit/>
          </a:bodyPr>
          <a:lstStyle/>
          <a:p>
            <a:pPr>
              <a:buClr>
                <a:schemeClr val="accent1">
                  <a:lumMod val="50000"/>
                </a:schemeClr>
              </a:buClr>
            </a:pPr>
            <a:r>
              <a:rPr lang="en-US" sz="2400" b="1" dirty="0">
                <a:latin typeface="Times New Roman" panose="02020603050405020304" pitchFamily="18" charset="0"/>
                <a:cs typeface="Times New Roman" panose="02020603050405020304" pitchFamily="18" charset="0"/>
              </a:rPr>
              <a:t>BACK END</a:t>
            </a:r>
          </a:p>
          <a:p>
            <a:pPr>
              <a:buNone/>
            </a:pPr>
            <a:endParaRPr lang="en-US" sz="2400" b="1" dirty="0">
              <a:latin typeface="Times New Roman" panose="02020603050405020304" pitchFamily="18" charset="0"/>
              <a:cs typeface="Times New Roman" panose="02020603050405020304" pitchFamily="18" charset="0"/>
            </a:endParaRPr>
          </a:p>
          <a:p>
            <a:pPr>
              <a:buClr>
                <a:schemeClr val="accent1">
                  <a:lumMod val="50000"/>
                </a:schemeClr>
              </a:buClr>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Tariq Mohommed Sarfaraz          </a:t>
            </a:r>
            <a:r>
              <a:rPr lang="en-US" dirty="0">
                <a:solidFill>
                  <a:schemeClr val="tx1"/>
                </a:solidFill>
                <a:latin typeface="Times New Roman" pitchFamily="18" charset="0"/>
                <a:cs typeface="Times New Roman" pitchFamily="18" charset="0"/>
              </a:rPr>
              <a:t>2486600</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anose="05000000000000000000" pitchFamily="2" charset="2"/>
              <a:buChar char="q"/>
            </a:pPr>
            <a:r>
              <a:rPr lang="en-IN" dirty="0">
                <a:solidFill>
                  <a:schemeClr val="tx1"/>
                </a:solidFill>
                <a:latin typeface="Times New Roman" pitchFamily="18" charset="0"/>
                <a:cs typeface="Times New Roman" pitchFamily="18" charset="0"/>
              </a:rPr>
              <a:t>Sparsha Gowda G                        </a:t>
            </a:r>
            <a:r>
              <a:rPr lang="en-US" dirty="0">
                <a:solidFill>
                  <a:schemeClr val="tx1"/>
                </a:solidFill>
                <a:latin typeface="Times New Roman" pitchFamily="18" charset="0"/>
                <a:cs typeface="Times New Roman" pitchFamily="18" charset="0"/>
              </a:rPr>
              <a:t>2487717</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anose="05000000000000000000" pitchFamily="2" charset="2"/>
              <a:buChar char="q"/>
            </a:pPr>
            <a:r>
              <a:rPr lang="en-US" dirty="0">
                <a:solidFill>
                  <a:schemeClr val="tx1"/>
                </a:solidFill>
                <a:latin typeface="Times New Roman" pitchFamily="18" charset="0"/>
                <a:cs typeface="Times New Roman" pitchFamily="18" charset="0"/>
              </a:rPr>
              <a:t>Yakkanti Chinnapareddy</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itchFamily="18" charset="0"/>
                <a:cs typeface="Times New Roman" pitchFamily="18" charset="0"/>
              </a:rPr>
              <a:t>2484070</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anose="05000000000000000000" pitchFamily="2" charset="2"/>
              <a:buChar char="q"/>
            </a:pPr>
            <a:r>
              <a:rPr lang="en-US" dirty="0">
                <a:solidFill>
                  <a:schemeClr val="tx1"/>
                </a:solidFill>
                <a:latin typeface="Times New Roman" pitchFamily="18" charset="0"/>
                <a:cs typeface="Times New Roman" pitchFamily="18" charset="0"/>
              </a:rPr>
              <a:t>Vishwanath Mangond                  2484912</a:t>
            </a:r>
            <a:endParaRPr lang="en-IN" dirty="0">
              <a:solidFill>
                <a:schemeClr val="tx1"/>
              </a:solidFill>
              <a:latin typeface="Times New Roman" pitchFamily="18" charset="0"/>
              <a:cs typeface="Times New Roman" pitchFamily="18" charset="0"/>
            </a:endParaRPr>
          </a:p>
          <a:p>
            <a:pPr>
              <a:buClr>
                <a:schemeClr val="accent1">
                  <a:lumMod val="50000"/>
                </a:schemeClr>
              </a:buClr>
              <a:buFont typeface="Wingdings" panose="05000000000000000000" pitchFamily="2" charset="2"/>
              <a:buChar char="q"/>
            </a:pPr>
            <a:r>
              <a:rPr lang="en-US" dirty="0">
                <a:solidFill>
                  <a:schemeClr val="tx1"/>
                </a:solidFill>
                <a:latin typeface="Times New Roman" pitchFamily="18" charset="0"/>
                <a:cs typeface="Times New Roman" pitchFamily="18" charset="0"/>
              </a:rPr>
              <a:t>Tanmay Ajeet Kumar                   2482282</a:t>
            </a:r>
            <a:br>
              <a:rPr lang="en-US" dirty="0">
                <a:solidFill>
                  <a:schemeClr val="tx1"/>
                </a:solidFill>
              </a:rPr>
            </a:b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2778508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D55-467A-4A68-B110-04C9FE721BC5}"/>
              </a:ext>
            </a:extLst>
          </p:cNvPr>
          <p:cNvSpPr>
            <a:spLocks noGrp="1"/>
          </p:cNvSpPr>
          <p:nvPr>
            <p:ph type="title"/>
          </p:nvPr>
        </p:nvSpPr>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SCREENSHOTS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80C9B40-ADD0-47B3-AC62-03AD7F1F5BEF}"/>
              </a:ext>
            </a:extLst>
          </p:cNvPr>
          <p:cNvPicPr>
            <a:picLocks noGrp="1" noChangeAspect="1"/>
          </p:cNvPicPr>
          <p:nvPr>
            <p:ph idx="1"/>
          </p:nvPr>
        </p:nvPicPr>
        <p:blipFill>
          <a:blip r:embed="rId2"/>
          <a:stretch>
            <a:fillRect/>
          </a:stretch>
        </p:blipFill>
        <p:spPr>
          <a:xfrm>
            <a:off x="1055336" y="1273453"/>
            <a:ext cx="9553479" cy="5373832"/>
          </a:xfrm>
        </p:spPr>
      </p:pic>
    </p:spTree>
    <p:extLst>
      <p:ext uri="{BB962C8B-B14F-4D97-AF65-F5344CB8AC3E}">
        <p14:creationId xmlns:p14="http://schemas.microsoft.com/office/powerpoint/2010/main" val="350524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0D71D-F887-4B69-9CA8-B7668D471D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957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9B6AB-852C-40BF-A52C-51DF9CDD85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894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04CDE-C8E1-426E-B88A-589258A783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2990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5E288-81E6-42A1-87F7-A2CBBF2076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31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76072-7DB2-49BF-9F6E-C5E6346C6A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0942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A021D-C4FD-406C-BC93-291F41C91B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250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5C1F5-EE5B-4910-9AC1-88E59791F6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8466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C8155-3B0C-4CA3-A1F8-99BD71627E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022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209FE-5E05-4F70-B2CE-A43394DD55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909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97408"/>
          </a:xfrm>
        </p:spPr>
        <p:txBody>
          <a:bodyPr>
            <a:normAutofit/>
          </a:bodyPr>
          <a:lstStyle/>
          <a:p>
            <a:r>
              <a:rPr lang="en-GB" sz="3200" b="1" dirty="0">
                <a:solidFill>
                  <a:schemeClr val="tx1">
                    <a:lumMod val="95000"/>
                    <a:lumOff val="5000"/>
                  </a:schemeClr>
                </a:solidFill>
                <a:latin typeface="Times New Roman" panose="02020603050405020304" pitchFamily="18" charset="0"/>
                <a:cs typeface="Times New Roman" panose="02020603050405020304" pitchFamily="18" charset="0"/>
              </a:rPr>
              <a:t>							      CONTENTS</a:t>
            </a:r>
            <a:endParaRPr lang="en-IN" sz="3200" b="1" dirty="0">
              <a:solidFill>
                <a:schemeClr val="tx1">
                  <a:lumMod val="95000"/>
                  <a:lumOff val="5000"/>
                </a:schemeClr>
              </a:solidFill>
            </a:endParaRPr>
          </a:p>
        </p:txBody>
      </p:sp>
      <p:sp>
        <p:nvSpPr>
          <p:cNvPr id="3" name="Content Placeholder 2"/>
          <p:cNvSpPr>
            <a:spLocks noGrp="1"/>
          </p:cNvSpPr>
          <p:nvPr>
            <p:ph idx="1"/>
          </p:nvPr>
        </p:nvSpPr>
        <p:spPr>
          <a:xfrm>
            <a:off x="677334" y="1426464"/>
            <a:ext cx="8596668" cy="5111495"/>
          </a:xfrm>
        </p:spPr>
        <p:txBody>
          <a:bodyPr>
            <a:normAutofit fontScale="92500" lnSpcReduction="10000"/>
          </a:bodyPr>
          <a:lstStyle/>
          <a:p>
            <a:pPr marL="457200" indent="-457200" algn="just">
              <a:lnSpc>
                <a:spcPct val="150000"/>
              </a:lnSpc>
              <a:buClr>
                <a:schemeClr val="tx1"/>
              </a:buClr>
              <a:buFont typeface="+mj-lt"/>
              <a:buAutoNum type="arabicPeriod"/>
            </a:pPr>
            <a:r>
              <a:rPr lang="en-IN" sz="2100" dirty="0">
                <a:latin typeface="Times New Roman" panose="02020603050405020304" pitchFamily="18" charset="0"/>
                <a:cs typeface="Times New Roman" panose="02020603050405020304" pitchFamily="18" charset="0"/>
              </a:rPr>
              <a:t>Introduction</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Objective</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Modules for Complaint-Redressal-System</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Tools &amp; Languages Used</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System Requirements</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Features Available</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Admin Flow &amp; User Flow </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Screen Shots Of Output</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Future &amp; Scope Improvements</a:t>
            </a:r>
          </a:p>
          <a:p>
            <a:pPr marL="457200" indent="-457200" algn="just">
              <a:lnSpc>
                <a:spcPct val="150000"/>
              </a:lnSpc>
              <a:buClr>
                <a:schemeClr val="tx1"/>
              </a:buClr>
              <a:buFont typeface="+mj-lt"/>
              <a:buAutoNum type="arabicPeriod"/>
            </a:pPr>
            <a:r>
              <a:rPr lang="en-IN" sz="19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629028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3233E-E5FE-4F20-8034-65DE6C9AB5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2149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02BD3-35F8-4B71-B4D4-FB12EB6B48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5865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A9C32-715F-4CCF-ACBE-A6727114944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6724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8649"/>
          </a:xfrm>
        </p:spPr>
        <p:txBody>
          <a:bodyPr>
            <a:normAutofit fontScale="90000"/>
          </a:bodyPr>
          <a:lstStyle/>
          <a:p>
            <a:r>
              <a:rPr lang="en-IN" b="1" dirty="0">
                <a:solidFill>
                  <a:schemeClr val="tx1"/>
                </a:solidFill>
                <a:latin typeface="Times New Roman" pitchFamily="18" charset="0"/>
                <a:cs typeface="Times New Roman" pitchFamily="18" charset="0"/>
              </a:rPr>
              <a:t>Future &amp; Scope Improvements :</a:t>
            </a:r>
            <a:br>
              <a:rPr lang="en-IN"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677333" y="1345721"/>
            <a:ext cx="9691617" cy="4899804"/>
          </a:xfrm>
        </p:spPr>
        <p:txBody>
          <a:bodyPr>
            <a:normAutofit/>
          </a:bodyPr>
          <a:lstStyle/>
          <a:p>
            <a:pPr algn="just">
              <a:buClr>
                <a:schemeClr val="accent1">
                  <a:lumMod val="50000"/>
                </a:schemeClr>
              </a:buClr>
            </a:pPr>
            <a:r>
              <a:rPr lang="en-US" b="1" dirty="0">
                <a:latin typeface="Times New Roman" pitchFamily="18" charset="0"/>
                <a:cs typeface="Times New Roman" pitchFamily="18" charset="0"/>
              </a:rPr>
              <a:t>Complaint Management has always be strategic in Customer Relationship Management.</a:t>
            </a:r>
            <a:r>
              <a:rPr lang="en-US" dirty="0">
                <a:latin typeface="Times New Roman" pitchFamily="18" charset="0"/>
                <a:cs typeface="Times New Roman" pitchFamily="18" charset="0"/>
              </a:rPr>
              <a:t> </a:t>
            </a:r>
          </a:p>
          <a:p>
            <a:pPr algn="just">
              <a:buClr>
                <a:schemeClr val="accent1">
                  <a:lumMod val="50000"/>
                </a:schemeClr>
              </a:buClr>
              <a:buNone/>
            </a:pPr>
            <a:r>
              <a:rPr lang="en-US" dirty="0">
                <a:latin typeface="Times New Roman" pitchFamily="18" charset="0"/>
                <a:cs typeface="Times New Roman" pitchFamily="18" charset="0"/>
              </a:rPr>
              <a:t>      It pursues two main objectives : the improvement of the customer satisfaction and the improvement of the products/services and processes of an organization (processing complaints leads to the identification of the root causes and the implementation.</a:t>
            </a:r>
          </a:p>
          <a:p>
            <a:pPr algn="just">
              <a:buClr>
                <a:schemeClr val="accent1">
                  <a:lumMod val="50000"/>
                </a:schemeClr>
              </a:buClr>
            </a:pPr>
            <a:r>
              <a:rPr lang="en-US" b="1" dirty="0">
                <a:latin typeface="Times New Roman" pitchFamily="18" charset="0"/>
                <a:cs typeface="Times New Roman" pitchFamily="18" charset="0"/>
              </a:rPr>
              <a:t>The stakes can be identified where technology is today involved:</a:t>
            </a:r>
            <a:r>
              <a:rPr lang="en-US" dirty="0">
                <a:latin typeface="Times New Roman" pitchFamily="18" charset="0"/>
                <a:cs typeface="Times New Roman" pitchFamily="18" charset="0"/>
              </a:rPr>
              <a:t> </a:t>
            </a:r>
          </a:p>
          <a:p>
            <a:pPr algn="just">
              <a:buClr>
                <a:schemeClr val="accent1">
                  <a:lumMod val="50000"/>
                </a:schemeClr>
              </a:buClr>
              <a:buNone/>
            </a:pPr>
            <a:r>
              <a:rPr lang="en-US" dirty="0">
                <a:latin typeface="Times New Roman" pitchFamily="18" charset="0"/>
                <a:cs typeface="Times New Roman" pitchFamily="18" charset="0"/>
              </a:rPr>
              <a:t>       1) The categorization of complaints </a:t>
            </a:r>
          </a:p>
          <a:p>
            <a:pPr algn="just">
              <a:buClr>
                <a:schemeClr val="accent1">
                  <a:lumMod val="50000"/>
                </a:schemeClr>
              </a:buClr>
              <a:buNone/>
            </a:pPr>
            <a:r>
              <a:rPr lang="en-US" dirty="0">
                <a:latin typeface="Times New Roman" pitchFamily="18" charset="0"/>
                <a:cs typeface="Times New Roman" pitchFamily="18" charset="0"/>
              </a:rPr>
              <a:t>       2) The identification of the critical complaints </a:t>
            </a:r>
          </a:p>
          <a:p>
            <a:pPr algn="just">
              <a:buClr>
                <a:schemeClr val="accent1">
                  <a:lumMod val="50000"/>
                </a:schemeClr>
              </a:buClr>
              <a:buNone/>
            </a:pPr>
            <a:r>
              <a:rPr lang="en-US" dirty="0">
                <a:latin typeface="Times New Roman" pitchFamily="18" charset="0"/>
                <a:cs typeface="Times New Roman" pitchFamily="18" charset="0"/>
              </a:rPr>
              <a:t>       3) The routing of the complaints </a:t>
            </a:r>
          </a:p>
          <a:p>
            <a:pPr algn="just">
              <a:buClr>
                <a:schemeClr val="accent1">
                  <a:lumMod val="50000"/>
                </a:schemeClr>
              </a:buClr>
              <a:buNone/>
            </a:pPr>
            <a:r>
              <a:rPr lang="en-US" dirty="0">
                <a:latin typeface="Times New Roman" pitchFamily="18" charset="0"/>
                <a:cs typeface="Times New Roman" pitchFamily="18" charset="0"/>
              </a:rPr>
              <a:t>       4) The resolution of the complaints &amp; capitalization of the solution </a:t>
            </a:r>
          </a:p>
          <a:p>
            <a:pPr algn="just">
              <a:buClr>
                <a:schemeClr val="accent1">
                  <a:lumMod val="50000"/>
                </a:schemeClr>
              </a:buClr>
              <a:buNone/>
            </a:pPr>
            <a:r>
              <a:rPr lang="en-US" dirty="0">
                <a:latin typeface="Times New Roman" pitchFamily="18" charset="0"/>
                <a:cs typeface="Times New Roman" pitchFamily="18" charset="0"/>
              </a:rPr>
              <a:t>       5) The complaints handling management </a:t>
            </a:r>
          </a:p>
          <a:p>
            <a:pPr algn="just">
              <a:buClr>
                <a:schemeClr val="accent1">
                  <a:lumMod val="50000"/>
                </a:schemeClr>
              </a:buClr>
              <a:buNone/>
            </a:pPr>
            <a:r>
              <a:rPr lang="en-US" dirty="0">
                <a:latin typeface="Times New Roman" pitchFamily="18" charset="0"/>
                <a:cs typeface="Times New Roman" pitchFamily="18" charset="0"/>
              </a:rPr>
              <a:t>       6) The measure of the client satisfaction </a:t>
            </a:r>
          </a:p>
          <a:p>
            <a:pPr algn="just">
              <a:buClr>
                <a:schemeClr val="accent1">
                  <a:lumMod val="50000"/>
                </a:schemeClr>
              </a:buClr>
              <a:buNone/>
            </a:pPr>
            <a:r>
              <a:rPr lang="en-US" dirty="0">
                <a:latin typeface="Times New Roman" pitchFamily="18" charset="0"/>
                <a:cs typeface="Times New Roman" pitchFamily="18" charset="0"/>
              </a:rPr>
              <a:t>       7) The evaluation &amp; analysis of the performance of the complaint management process on of corrective &amp; preventive actions.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4528"/>
          </a:xfrm>
        </p:spPr>
        <p:txBody>
          <a:bodyPr/>
          <a:lstStyle/>
          <a:p>
            <a:r>
              <a:rPr lang="en-IN" b="1" dirty="0">
                <a:solidFill>
                  <a:schemeClr val="tx1"/>
                </a:solidFill>
                <a:latin typeface="Times New Roman" pitchFamily="18" charset="0"/>
                <a:cs typeface="Times New Roman" pitchFamily="18" charset="0"/>
              </a:rPr>
              <a:t>Conclusion:</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77334" y="1595887"/>
            <a:ext cx="8596668" cy="4445475"/>
          </a:xfrm>
        </p:spPr>
        <p:txBody>
          <a:bodyPr>
            <a:normAutofit/>
          </a:bodyPr>
          <a:lstStyle/>
          <a:p>
            <a:pPr algn="just">
              <a:buClr>
                <a:schemeClr val="accent1">
                  <a:lumMod val="50000"/>
                </a:schemeClr>
              </a:buClr>
            </a:pPr>
            <a:r>
              <a:rPr lang="en-US" sz="2000" dirty="0">
                <a:latin typeface="Times New Roman" pitchFamily="18" charset="0"/>
                <a:cs typeface="Times New Roman" pitchFamily="18" charset="0"/>
              </a:rPr>
              <a:t>The system has the benefits of easy access because it is be developed as a platform independent web application, so the admin can maintain a proper contact with their users, which may be access anywhere . All communications between the client/user and administrator has done through the online, so this communication cost also be reduced.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otel-derby-thank-you-2018.jpg"/>
          <p:cNvPicPr>
            <a:picLocks noGrp="1" noChangeAspect="1"/>
          </p:cNvPicPr>
          <p:nvPr>
            <p:ph idx="1"/>
          </p:nvPr>
        </p:nvPicPr>
        <p:blipFill>
          <a:blip r:embed="rId2"/>
          <a:stretch>
            <a:fillRect/>
          </a:stretch>
        </p:blipFill>
        <p:spPr>
          <a:xfrm>
            <a:off x="2207339" y="1185803"/>
            <a:ext cx="6900332" cy="388143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2336"/>
            <a:ext cx="8596668" cy="630936"/>
          </a:xfrm>
        </p:spPr>
        <p:txBody>
          <a:bodyPr>
            <a:normAutofit fontScale="90000"/>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COMPLAINT REDRESSAL SYSTEM</a:t>
            </a:r>
          </a:p>
        </p:txBody>
      </p:sp>
      <p:sp>
        <p:nvSpPr>
          <p:cNvPr id="3" name="Content Placeholder 2"/>
          <p:cNvSpPr>
            <a:spLocks noGrp="1"/>
          </p:cNvSpPr>
          <p:nvPr>
            <p:ph idx="1"/>
          </p:nvPr>
        </p:nvSpPr>
        <p:spPr>
          <a:xfrm>
            <a:off x="677333" y="1225296"/>
            <a:ext cx="8777217" cy="4816067"/>
          </a:xfrm>
        </p:spPr>
        <p:txBody>
          <a:bodyPr>
            <a:normAutofit/>
          </a:bodyPr>
          <a:lstStyle/>
          <a:p>
            <a:pPr marL="0" indent="0" algn="just">
              <a:buNone/>
            </a:pPr>
            <a:r>
              <a:rPr lang="en-IN" sz="2400" b="1" dirty="0">
                <a:latin typeface="Times New Roman" panose="02020603050405020304" pitchFamily="18" charset="0"/>
                <a:cs typeface="Times New Roman" panose="02020603050405020304" pitchFamily="18" charset="0"/>
              </a:rPr>
              <a:t>INTRODUCTION:</a:t>
            </a:r>
          </a:p>
          <a:p>
            <a:pPr algn="just">
              <a:lnSpc>
                <a:spcPct val="150000"/>
              </a:lnSpc>
              <a:buClr>
                <a:schemeClr val="accent1">
                  <a:lumMod val="50000"/>
                </a:schemeClr>
              </a:buClr>
            </a:pPr>
            <a:r>
              <a:rPr lang="en-IN" sz="2000" dirty="0">
                <a:latin typeface="Times New Roman" panose="02020603050405020304" pitchFamily="18" charset="0"/>
                <a:cs typeface="Times New Roman" panose="02020603050405020304" pitchFamily="18" charset="0"/>
              </a:rPr>
              <a:t>Online complaint redressal system provides an online way of solving the problems faced by customers by saving time.</a:t>
            </a:r>
          </a:p>
          <a:p>
            <a:pPr algn="just">
              <a:lnSpc>
                <a:spcPct val="150000"/>
              </a:lnSpc>
              <a:buClr>
                <a:schemeClr val="accent1">
                  <a:lumMod val="50000"/>
                </a:schemeClr>
              </a:buClr>
            </a:pPr>
            <a:r>
              <a:rPr lang="en-IN" sz="2000" dirty="0">
                <a:latin typeface="Times New Roman" panose="02020603050405020304" pitchFamily="18" charset="0"/>
                <a:cs typeface="Times New Roman" panose="02020603050405020304" pitchFamily="18" charset="0"/>
              </a:rPr>
              <a:t>The proposed complaint redressal system will be capable of taking care of the following activities :</a:t>
            </a:r>
          </a:p>
          <a:p>
            <a:pPr algn="just">
              <a:lnSpc>
                <a:spcPct val="150000"/>
              </a:lnSpc>
              <a:buClr>
                <a:schemeClr val="accent1">
                  <a:lumMod val="50000"/>
                </a:schemeClr>
              </a:buClr>
              <a:buFont typeface="Wingdings" pitchFamily="2" charset="2"/>
              <a:buChar char="v"/>
            </a:pPr>
            <a:r>
              <a:rPr lang="en-IN" sz="2000" dirty="0">
                <a:latin typeface="Times New Roman" panose="02020603050405020304" pitchFamily="18" charset="0"/>
                <a:cs typeface="Times New Roman" panose="02020603050405020304" pitchFamily="18" charset="0"/>
              </a:rPr>
              <a:t>Customer can post the complaints in the site and get them solved in a specified time and can also know the status of the complaint he has raised.</a:t>
            </a:r>
          </a:p>
          <a:p>
            <a:pPr algn="just">
              <a:lnSpc>
                <a:spcPct val="150000"/>
              </a:lnSpc>
              <a:buClr>
                <a:schemeClr val="accent1">
                  <a:lumMod val="50000"/>
                </a:schemeClr>
              </a:buClr>
              <a:buFont typeface="Wingdings" pitchFamily="2" charset="2"/>
              <a:buChar char="v"/>
            </a:pPr>
            <a:r>
              <a:rPr lang="en-IN" sz="2000" dirty="0">
                <a:latin typeface="Times New Roman" panose="02020603050405020304" pitchFamily="18" charset="0"/>
                <a:cs typeface="Times New Roman" panose="02020603050405020304" pitchFamily="18" charset="0"/>
              </a:rPr>
              <a:t> Alert the concerned higher authority in case of escalation.</a:t>
            </a:r>
          </a:p>
          <a:p>
            <a:pPr algn="just">
              <a:lnSpc>
                <a:spcPct val="150000"/>
              </a:lnSpc>
              <a:buClr>
                <a:schemeClr val="accent1">
                  <a:lumMod val="50000"/>
                </a:schemeClr>
              </a:buClr>
              <a:buFont typeface="Wingdings" pitchFamily="2" charset="2"/>
              <a:buChar char="v"/>
            </a:pPr>
            <a:r>
              <a:rPr lang="en-IN" sz="2000" dirty="0">
                <a:latin typeface="Times New Roman" panose="02020603050405020304" pitchFamily="18" charset="0"/>
                <a:cs typeface="Times New Roman" panose="02020603050405020304" pitchFamily="18" charset="0"/>
              </a:rPr>
              <a:t> The customer can enquire about the status of the application at any time .</a:t>
            </a:r>
          </a:p>
          <a:p>
            <a:pPr algn="just">
              <a:lnSpc>
                <a:spcPct val="150000"/>
              </a:lnSpc>
              <a:buFont typeface="Wingdings" pitchFamily="2" charset="2"/>
              <a:buChar char="v"/>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2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6280"/>
          </a:xfrm>
        </p:spPr>
        <p:txBody>
          <a:bodyPr>
            <a:normAutofit fontScale="90000"/>
          </a:bodyPr>
          <a:lstStyle/>
          <a:p>
            <a:r>
              <a:rPr lang="en-IN" b="1" dirty="0">
                <a:solidFill>
                  <a:schemeClr val="tx1">
                    <a:lumMod val="95000"/>
                    <a:lumOff val="5000"/>
                  </a:schemeClr>
                </a:solidFill>
                <a:latin typeface="Times New Roman" panose="02020603050405020304" pitchFamily="18" charset="0"/>
                <a:cs typeface="Times New Roman" panose="02020603050405020304" pitchFamily="18" charset="0"/>
              </a:rPr>
              <a:t>Objective:</a:t>
            </a:r>
            <a:br>
              <a:rPr lang="en-IN" dirty="0"/>
            </a:br>
            <a:endParaRPr lang="en-IN" dirty="0"/>
          </a:p>
        </p:txBody>
      </p:sp>
      <p:sp>
        <p:nvSpPr>
          <p:cNvPr id="3" name="Content Placeholder 2"/>
          <p:cNvSpPr>
            <a:spLocks noGrp="1"/>
          </p:cNvSpPr>
          <p:nvPr>
            <p:ph idx="1"/>
          </p:nvPr>
        </p:nvSpPr>
        <p:spPr>
          <a:xfrm>
            <a:off x="677334" y="879894"/>
            <a:ext cx="8596668" cy="5722073"/>
          </a:xfrm>
        </p:spPr>
        <p:txBody>
          <a:bodyPr>
            <a:normAutofit fontScale="92500"/>
          </a:bodyPr>
          <a:lstStyle/>
          <a:p>
            <a:pPr algn="just">
              <a:lnSpc>
                <a:spcPct val="150000"/>
              </a:lnSpc>
              <a:buFont typeface="Wingdings" panose="05000000000000000000" pitchFamily="2" charset="2"/>
              <a:buChar char="v"/>
            </a:pP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The objective of the complaint redressal system is to make complaints easier to coordinate, monitor, track, and resolve.</a:t>
            </a: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To make company with an effective tool as identify and target problems areas, monitor complaints handling performance.</a:t>
            </a: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Complaint redressal system is a technique for responding to customer complaints.</a:t>
            </a: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Complaint redressal system is used to record resolve and respond to customer complaints, requests as well as facilitate any other feedback.</a:t>
            </a: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Develop a complaint redressal system which will help in managing complaints or applications received from customers.</a:t>
            </a:r>
          </a:p>
          <a:p>
            <a:pPr algn="just">
              <a:lnSpc>
                <a:spcPct val="150000"/>
              </a:lnSpc>
              <a:buClr>
                <a:schemeClr val="accent1">
                  <a:lumMod val="50000"/>
                </a:schemeClr>
              </a:buClr>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Facility at centralized location to review the status or update the status.</a:t>
            </a:r>
          </a:p>
        </p:txBody>
      </p:sp>
    </p:spTree>
    <p:extLst>
      <p:ext uri="{BB962C8B-B14F-4D97-AF65-F5344CB8AC3E}">
        <p14:creationId xmlns:p14="http://schemas.microsoft.com/office/powerpoint/2010/main" val="400991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222222"/>
                </a:solidFill>
                <a:latin typeface="Times New Roman" panose="02020603050405020304" pitchFamily="18" charset="0"/>
                <a:ea typeface="Calibri" panose="020F0502020204030204" pitchFamily="34" charset="0"/>
              </a:rPr>
              <a:t>Modules for Complaint Redressal System:</a:t>
            </a:r>
            <a:endParaRPr lang="en-IN" sz="3200" dirty="0"/>
          </a:p>
        </p:txBody>
      </p:sp>
      <p:sp>
        <p:nvSpPr>
          <p:cNvPr id="8" name="Content Placeholder 7"/>
          <p:cNvSpPr>
            <a:spLocks noGrp="1"/>
          </p:cNvSpPr>
          <p:nvPr>
            <p:ph idx="1"/>
          </p:nvPr>
        </p:nvSpPr>
        <p:spPr>
          <a:xfrm>
            <a:off x="677334" y="1371600"/>
            <a:ext cx="9143322" cy="4669763"/>
          </a:xfrm>
        </p:spPr>
        <p:txBody>
          <a:bodyPr/>
          <a:lstStyle/>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Home </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Admin</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Customer</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Manager</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Engineer</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Feedback</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About Us</a:t>
            </a:r>
          </a:p>
          <a:p>
            <a:pPr algn="just">
              <a:buClr>
                <a:schemeClr val="accent1">
                  <a:lumMod val="50000"/>
                </a:schemeClr>
              </a:buCl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Contact Us</a:t>
            </a:r>
          </a:p>
          <a:p>
            <a:pPr algn="just">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52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98740"/>
            <a:ext cx="9174032" cy="5342622"/>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ADMIN MODULE</a:t>
            </a:r>
            <a:r>
              <a:rPr lang="en-IN" sz="2000" dirty="0">
                <a:latin typeface="Times New Roman" panose="02020603050405020304" pitchFamily="18" charset="0"/>
                <a:cs typeface="Times New Roman" panose="02020603050405020304" pitchFamily="18" charset="0"/>
              </a:rPr>
              <a:t>:</a:t>
            </a:r>
          </a:p>
          <a:p>
            <a:pPr marL="0" indent="0" algn="just">
              <a:lnSpc>
                <a:spcPct val="150000"/>
              </a:lnSpc>
              <a:buNone/>
            </a:pPr>
            <a:r>
              <a:rPr lang="en-IN" dirty="0">
                <a:latin typeface="Times New Roman" panose="02020603050405020304" pitchFamily="18" charset="0"/>
                <a:cs typeface="Times New Roman" panose="02020603050405020304" pitchFamily="18" charset="0"/>
              </a:rPr>
              <a:t>In this module the admin </a:t>
            </a:r>
            <a:r>
              <a:rPr lang="en-US" dirty="0">
                <a:latin typeface="Times New Roman" panose="02020603050405020304" pitchFamily="18" charset="0"/>
                <a:cs typeface="Times New Roman" panose="02020603050405020304" pitchFamily="18" charset="0"/>
              </a:rPr>
              <a:t>have to login with the credentials if the credentials are wrong it will show the popup window that credentials are wrong. Once the admin has given correct details it will redirect to next page. After logging in admin can view customer, manager, engineer, complaints and feedback. Admin can update or delete.</a:t>
            </a:r>
            <a:endParaRPr lang="en-IN" b="1"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CUSTOMER MODULE</a:t>
            </a:r>
            <a:r>
              <a:rPr lang="en-IN" sz="2000" dirty="0">
                <a:latin typeface="Times New Roman" panose="02020603050405020304" pitchFamily="18" charset="0"/>
                <a:cs typeface="Times New Roman" panose="02020603050405020304" pitchFamily="18" charset="0"/>
              </a:rPr>
              <a:t>: </a:t>
            </a:r>
          </a:p>
          <a:p>
            <a:pPr marL="0" indent="0" algn="just">
              <a:lnSpc>
                <a:spcPct val="150000"/>
              </a:lnSpc>
              <a:buNone/>
            </a:pPr>
            <a:r>
              <a:rPr lang="en-IN" dirty="0">
                <a:latin typeface="Times New Roman" panose="02020603050405020304" pitchFamily="18" charset="0"/>
                <a:cs typeface="Times New Roman" panose="02020603050405020304" pitchFamily="18" charset="0"/>
              </a:rPr>
              <a:t>In this module customer can register and after logging in the customer has the ability to post the complaint and he can view the status of the complaint that he has raised and he can also provide feedback to the specific complaint.</a:t>
            </a:r>
          </a:p>
          <a:p>
            <a:pPr marL="0" indent="0" algn="just">
              <a:lnSpc>
                <a:spcPct val="150000"/>
              </a:lnSpc>
              <a:buNone/>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85919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0498"/>
            <a:ext cx="8596668" cy="5290865"/>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MANAGER MODULE</a:t>
            </a:r>
            <a:r>
              <a:rPr lang="en-IN" b="1" dirty="0">
                <a:latin typeface="Times New Roman" panose="02020603050405020304" pitchFamily="18" charset="0"/>
                <a:cs typeface="Times New Roman" panose="02020603050405020304" pitchFamily="18" charset="0"/>
              </a:rPr>
              <a:t>:</a:t>
            </a:r>
          </a:p>
          <a:p>
            <a:pPr marL="0" indent="0" algn="just">
              <a:lnSpc>
                <a:spcPct val="150000"/>
              </a:lnSpc>
              <a:buNone/>
            </a:pPr>
            <a:r>
              <a:rPr lang="en-IN" dirty="0">
                <a:latin typeface="Times New Roman" panose="02020603050405020304" pitchFamily="18" charset="0"/>
                <a:cs typeface="Times New Roman" panose="02020603050405020304" pitchFamily="18" charset="0"/>
              </a:rPr>
              <a:t>In this module manager needs to login with his id and password after logging in, the manager can view the complaint that has been given by the customer and he can assign a particular engineer to solve that issue. And he can also view status that engineer has given and also he can view the feedback report that the customer has given.</a:t>
            </a: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ENGINEER MODULE</a:t>
            </a:r>
            <a:r>
              <a:rPr lang="en-IN" sz="2000" dirty="0">
                <a:latin typeface="Times New Roman" panose="02020603050405020304" pitchFamily="18" charset="0"/>
                <a:cs typeface="Times New Roman" panose="02020603050405020304" pitchFamily="18" charset="0"/>
              </a:rPr>
              <a:t>: </a:t>
            </a:r>
          </a:p>
          <a:p>
            <a:pPr marL="0" indent="0" algn="just">
              <a:lnSpc>
                <a:spcPct val="150000"/>
              </a:lnSpc>
              <a:buNone/>
            </a:pPr>
            <a:r>
              <a:rPr lang="en-IN" dirty="0">
                <a:latin typeface="Times New Roman" panose="02020603050405020304" pitchFamily="18" charset="0"/>
                <a:cs typeface="Times New Roman" panose="02020603050405020304" pitchFamily="18" charset="0"/>
              </a:rPr>
              <a:t>In this module needs to register with the credentials and after logging in he can view the complaint and he can resolve the issue and can update the status and also he can view the feedback report that the customer has given.</a:t>
            </a:r>
          </a:p>
          <a:p>
            <a:pPr marL="0" indent="0" algn="just">
              <a:lnSpc>
                <a:spcPct val="150000"/>
              </a:lnSpc>
              <a:buNone/>
            </a:pP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7262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3984"/>
          </a:xfrm>
        </p:spPr>
        <p:txBody>
          <a:bodyPr>
            <a:normAutofit/>
          </a:bodyPr>
          <a:lstStyle/>
          <a:p>
            <a:r>
              <a:rPr lang="en-IN" sz="3200" b="1" dirty="0">
                <a:solidFill>
                  <a:schemeClr val="tx1"/>
                </a:solidFill>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677334" y="1431985"/>
            <a:ext cx="8596668" cy="4609378"/>
          </a:xfrm>
        </p:spPr>
        <p:txBody>
          <a:bodyPr>
            <a:normAutofit/>
          </a:bodyPr>
          <a:lstStyle/>
          <a:p>
            <a:pPr algn="just">
              <a:buClr>
                <a:schemeClr val="accent1">
                  <a:lumMod val="50000"/>
                </a:schemeClr>
              </a:buClr>
            </a:pPr>
            <a:r>
              <a:rPr lang="en-IN" sz="2000" b="1" dirty="0">
                <a:latin typeface="Times New Roman" panose="02020603050405020304" pitchFamily="18" charset="0"/>
                <a:cs typeface="Times New Roman" panose="02020603050405020304" pitchFamily="18" charset="0"/>
              </a:rPr>
              <a:t> Acknowledgement and Communication</a:t>
            </a:r>
            <a:r>
              <a:rPr lang="en-IN" sz="2000" dirty="0">
                <a:latin typeface="Times New Roman" panose="02020603050405020304" pitchFamily="18" charset="0"/>
                <a:cs typeface="Times New Roman" panose="02020603050405020304" pitchFamily="18" charset="0"/>
              </a:rPr>
              <a:t>: </a:t>
            </a:r>
          </a:p>
          <a:p>
            <a:pPr algn="just">
              <a:buClr>
                <a:schemeClr val="accent1">
                  <a:lumMod val="50000"/>
                </a:schemeClr>
              </a:buClr>
              <a:buNone/>
            </a:pPr>
            <a:r>
              <a:rPr lang="en-IN" dirty="0">
                <a:latin typeface="Times New Roman" panose="02020603050405020304" pitchFamily="18" charset="0"/>
                <a:cs typeface="Times New Roman" panose="02020603050405020304" pitchFamily="18" charset="0"/>
              </a:rPr>
              <a:t>       Effective acknowledgement and ongoing communication goes a long way towards making your customer feel valued.</a:t>
            </a:r>
          </a:p>
          <a:p>
            <a:pPr algn="just">
              <a:buClr>
                <a:schemeClr val="accent1">
                  <a:lumMod val="50000"/>
                </a:schemeClr>
              </a:buClr>
            </a:pPr>
            <a:r>
              <a:rPr lang="en-IN" sz="2000" b="1" dirty="0">
                <a:latin typeface="Times New Roman" panose="02020603050405020304" pitchFamily="18" charset="0"/>
                <a:cs typeface="Times New Roman" panose="02020603050405020304" pitchFamily="18" charset="0"/>
              </a:rPr>
              <a:t>Accountability</a:t>
            </a:r>
            <a:r>
              <a:rPr lang="en-IN" sz="2000" dirty="0">
                <a:latin typeface="Times New Roman" panose="02020603050405020304" pitchFamily="18" charset="0"/>
                <a:cs typeface="Times New Roman" panose="02020603050405020304" pitchFamily="18" charset="0"/>
              </a:rPr>
              <a:t>: </a:t>
            </a:r>
          </a:p>
          <a:p>
            <a:pPr algn="just">
              <a:buClr>
                <a:schemeClr val="accent1">
                  <a:lumMod val="50000"/>
                </a:schemeClr>
              </a:buClr>
              <a:buNone/>
            </a:pPr>
            <a:r>
              <a:rPr lang="en-IN" dirty="0">
                <a:latin typeface="Times New Roman" panose="02020603050405020304" pitchFamily="18" charset="0"/>
                <a:cs typeface="Times New Roman" panose="02020603050405020304" pitchFamily="18" charset="0"/>
              </a:rPr>
              <a:t>       It may helpful to have the capability to escalate a complaint to a manager.</a:t>
            </a:r>
          </a:p>
          <a:p>
            <a:pPr algn="just">
              <a:buClr>
                <a:schemeClr val="accent1">
                  <a:lumMod val="50000"/>
                </a:schemeClr>
              </a:buClr>
            </a:pPr>
            <a:r>
              <a:rPr lang="en-IN" sz="2000" b="1" dirty="0">
                <a:latin typeface="Times New Roman" panose="02020603050405020304" pitchFamily="18" charset="0"/>
                <a:cs typeface="Times New Roman" panose="02020603050405020304" pitchFamily="18" charset="0"/>
              </a:rPr>
              <a:t>Security</a:t>
            </a:r>
            <a:r>
              <a:rPr lang="en-IN" sz="2000" dirty="0">
                <a:latin typeface="Times New Roman" panose="02020603050405020304" pitchFamily="18" charset="0"/>
                <a:cs typeface="Times New Roman" panose="02020603050405020304" pitchFamily="18" charset="0"/>
              </a:rPr>
              <a:t>: </a:t>
            </a:r>
          </a:p>
          <a:p>
            <a:pPr algn="just">
              <a:buClr>
                <a:schemeClr val="accent1">
                  <a:lumMod val="50000"/>
                </a:schemeClr>
              </a:buClr>
              <a:buNone/>
            </a:pPr>
            <a:r>
              <a:rPr lang="en-IN" dirty="0">
                <a:latin typeface="Times New Roman" panose="02020603050405020304" pitchFamily="18" charset="0"/>
                <a:cs typeface="Times New Roman" panose="02020603050405020304" pitchFamily="18" charset="0"/>
              </a:rPr>
              <a:t>       Keeping customers info private and safe</a:t>
            </a:r>
            <a:r>
              <a:rPr lang="en-IN" sz="2000" dirty="0">
                <a:latin typeface="Times New Roman" panose="02020603050405020304" pitchFamily="18" charset="0"/>
                <a:cs typeface="Times New Roman" panose="02020603050405020304" pitchFamily="18" charset="0"/>
              </a:rPr>
              <a:t>.</a:t>
            </a:r>
          </a:p>
          <a:p>
            <a:pPr algn="just">
              <a:buClr>
                <a:schemeClr val="accent1">
                  <a:lumMod val="50000"/>
                </a:schemeClr>
              </a:buClr>
            </a:pPr>
            <a:r>
              <a:rPr lang="en-IN" sz="2000" b="1" dirty="0">
                <a:latin typeface="Times New Roman" panose="02020603050405020304" pitchFamily="18" charset="0"/>
                <a:cs typeface="Times New Roman" panose="02020603050405020304" pitchFamily="18" charset="0"/>
              </a:rPr>
              <a:t>Awareness cannot be denied:</a:t>
            </a:r>
          </a:p>
          <a:p>
            <a:pPr algn="just">
              <a:buClr>
                <a:schemeClr val="accent1">
                  <a:lumMod val="50000"/>
                </a:schemeClr>
              </a:buClr>
              <a:buNone/>
            </a:pPr>
            <a:r>
              <a:rPr lang="en-IN" dirty="0">
                <a:latin typeface="Times New Roman" panose="02020603050405020304" pitchFamily="18" charset="0"/>
                <a:cs typeface="Times New Roman" panose="02020603050405020304" pitchFamily="18" charset="0"/>
              </a:rPr>
              <a:t>      The company cannot claim that they were unaware of the complaint.</a:t>
            </a:r>
          </a:p>
          <a:p>
            <a:pPr algn="just">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5561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907</TotalTime>
  <Words>1022</Words>
  <Application>Microsoft Office PowerPoint</Application>
  <PresentationFormat>Widescreen</PresentationFormat>
  <Paragraphs>148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Times New Roman</vt:lpstr>
      <vt:lpstr>Trebuchet MS</vt:lpstr>
      <vt:lpstr>Wingdings</vt:lpstr>
      <vt:lpstr>Wingdings 3</vt:lpstr>
      <vt:lpstr>Facet</vt:lpstr>
      <vt:lpstr>Complaint Redressal System</vt:lpstr>
      <vt:lpstr>         GROUP - 08</vt:lpstr>
      <vt:lpstr>             CONTENTS</vt:lpstr>
      <vt:lpstr>COMPLAINT REDRESSAL SYSTEM</vt:lpstr>
      <vt:lpstr>Objective: </vt:lpstr>
      <vt:lpstr>Modules for Complaint Redressal System:</vt:lpstr>
      <vt:lpstr>PowerPoint Presentation</vt:lpstr>
      <vt:lpstr>PowerPoint Presentation</vt:lpstr>
      <vt:lpstr>Advantages:</vt:lpstr>
      <vt:lpstr>Disadvantages:  </vt:lpstr>
      <vt:lpstr>System Requirements :</vt:lpstr>
      <vt:lpstr>Tools &amp; Languages Used :</vt:lpstr>
      <vt:lpstr>Features Available :</vt:lpstr>
      <vt:lpstr>Features Available :</vt:lpstr>
      <vt:lpstr>APPLICATION FLOW</vt:lpstr>
      <vt:lpstr>PowerPoint Presentation</vt:lpstr>
      <vt:lpstr>PowerPoint Presentation</vt:lpstr>
      <vt:lpstr>MANAGER FLOW</vt:lpstr>
      <vt:lpstr>ENGINEER FLOW</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&amp; Scope Improvements :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Tariq Sarfaraz</cp:lastModifiedBy>
  <cp:revision>238</cp:revision>
  <dcterms:created xsi:type="dcterms:W3CDTF">2022-03-07T11:28:08Z</dcterms:created>
  <dcterms:modified xsi:type="dcterms:W3CDTF">2022-03-30T07:55:06Z</dcterms:modified>
</cp:coreProperties>
</file>